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9" r:id="rId11"/>
    <p:sldId id="261" r:id="rId12"/>
    <p:sldId id="273" r:id="rId13"/>
    <p:sldId id="272" r:id="rId14"/>
    <p:sldId id="271" r:id="rId15"/>
    <p:sldId id="270" r:id="rId16"/>
    <p:sldId id="274" r:id="rId17"/>
    <p:sldId id="276" r:id="rId18"/>
    <p:sldId id="275" r:id="rId19"/>
    <p:sldId id="262" r:id="rId20"/>
    <p:sldId id="277" r:id="rId21"/>
    <p:sldId id="278" r:id="rId22"/>
    <p:sldId id="281" r:id="rId23"/>
    <p:sldId id="280" r:id="rId24"/>
    <p:sldId id="279" r:id="rId25"/>
    <p:sldId id="284" r:id="rId26"/>
    <p:sldId id="283" r:id="rId27"/>
    <p:sldId id="282" r:id="rId28"/>
    <p:sldId id="287" r:id="rId29"/>
    <p:sldId id="290" r:id="rId30"/>
    <p:sldId id="289" r:id="rId31"/>
    <p:sldId id="288" r:id="rId32"/>
    <p:sldId id="265" r:id="rId33"/>
  </p:sldIdLst>
  <p:sldSz cx="9144000" cy="5143500" type="screen16x9"/>
  <p:notesSz cx="6858000" cy="9144000"/>
  <p:embeddedFontLst>
    <p:embeddedFont>
      <p:font typeface="Nunito" pitchFamily="2" charset="77"/>
      <p:regular r:id="rId35"/>
      <p:bold r:id="rId36"/>
      <p:italic r:id="rId37"/>
      <p:boldItalic r:id="rId38"/>
    </p:embeddedFont>
    <p:embeddedFont>
      <p:font typeface="Nunito ExtraBold" panose="020F0502020204030204" pitchFamily="34" charset="0"/>
      <p:bold r:id="rId39"/>
      <p:italic r:id="rId40"/>
      <p:boldItalic r:id="rId41"/>
    </p:embeddedFont>
    <p:embeddedFont>
      <p:font typeface="Nunito SemiBold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BA267F-57BB-4B82-9B38-EB87E1CD43B7}">
  <a:tblStyle styleId="{60BA267F-57BB-4B82-9B38-EB87E1CD43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rgbClr val="5B9BD5">
              <a:alpha val="20000"/>
            </a:srgb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5B9BD5">
              <a:alpha val="20000"/>
            </a:srgb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8"/>
  </p:normalViewPr>
  <p:slideViewPr>
    <p:cSldViewPr snapToGrid="0">
      <p:cViewPr varScale="1">
        <p:scale>
          <a:sx n="151" d="100"/>
          <a:sy n="151" d="100"/>
        </p:scale>
        <p:origin x="7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9433E0B9-2662-0FF3-75B1-39BBF096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80A93155-D25B-C5C5-2441-639DEBCA6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71DBB28D-98D7-B519-F9A3-81279051F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91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EDFA073-1D07-1BCB-53F7-6CFC5B21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40FDC186-F82E-05DA-785A-4AD892F87F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E6B25FE8-46A5-5701-0CBD-D7286CB02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9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9CEC6AA-DFC4-0F38-1F8E-02679EA4E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5ABD3C8B-EE90-C56E-E3EC-319237EFC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8A984AE4-833F-08FC-DD12-8639F9527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40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6A91895-1D58-4098-877B-42A8BD0E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70FE7676-844A-5A34-229A-91661D2CD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983182F5-5CB7-028C-2289-F3F48C645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927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0A68954-174C-F650-7866-6EDDAF6C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F28AC13B-5F88-C746-1CF6-2E9B45029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AE50B8B6-BE45-0090-E8A5-ABABE941E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379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695EE97-643A-DCE2-D725-E8DA920C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3542795C-C897-35DD-A2B9-18C805D88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6E4B5633-D9B4-9F62-EC65-038828A8D4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24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D9A7AAA8-A2DD-0580-4EF3-B332A14D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500dede0_0_19:notes">
            <a:extLst>
              <a:ext uri="{FF2B5EF4-FFF2-40B4-BE49-F238E27FC236}">
                <a16:creationId xmlns:a16="http://schemas.microsoft.com/office/drawing/2014/main" id="{0448B87D-DA8A-475C-9578-3DF6BAB78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25500dede0_0_19:notes">
            <a:extLst>
              <a:ext uri="{FF2B5EF4-FFF2-40B4-BE49-F238E27FC236}">
                <a16:creationId xmlns:a16="http://schemas.microsoft.com/office/drawing/2014/main" id="{F45DEA47-BA74-E92D-8639-15747377C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539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4CF7975F-D016-F060-DD8B-71408B43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F480D2DE-6E6B-CCB6-1403-EC4FB691F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FAA4300A-3D12-B734-3D0B-92200CD79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EB8CEBC-36E1-B0E1-C36F-59F98D03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3A485A9F-6ECF-4B27-84F5-6897619E1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84B418A9-3265-46D3-9345-B7FE9E1DE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551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AA336398-D761-971A-D34C-E30985E7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55826FA9-7994-A2DC-E24D-96180902C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AF339A56-8F65-2DCB-76E2-9DA5695CA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67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CF06EF9F-3ABE-3D8A-965F-8E30AE39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EE35246F-52E2-0186-0004-FFAF3D07E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5E78F01B-0411-8CF8-76F2-D9BCC6A21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106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F7F1E42A-5863-BFC4-51ED-D634268C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B90DC84D-A8D0-1A0B-3527-B41D531A05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ED673510-F7AC-1F92-0223-6CFD938D1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493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60FB9AE0-B2BD-BD25-4287-8F51E54E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6519E9DA-6C9B-3941-55F7-6D70CF694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9667410B-1E26-ED51-7E03-C35D80F5A7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99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F7B918F8-3B49-3AC0-1A7D-8152FADB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20184FBE-C171-6A3C-A49F-AB7C8A642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E70AB75A-3BA7-F387-A048-E6DA0D5A1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4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FCEA6E0A-DD2F-A494-B3B5-898E98B4D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833B2FAE-CEDB-8553-C3E4-0CB9491D06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EACCD8EC-46B7-C6DB-DD50-19311753C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61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6E182C4-D283-DF52-785D-FA7E2CA7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CB2186F9-BC81-D0B8-1B21-71B832357F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3332A277-E8FC-D66F-02AE-BDED3F86B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39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11670330-4E53-FDFE-0786-D7FC4835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DB2ADA08-AF41-3B26-209C-E6CFD3958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2919E187-6CC7-1D4A-632C-516D8A3E0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747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1E409EF-A975-6E99-E80F-ED6CE12D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E50DD4C2-08C3-9A8B-27C1-E2014071D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47AD812B-8D5D-72FB-5983-4B674D93C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59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F9506D74-B813-1D94-2054-0E1576CFA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500dede0_0_24:notes">
            <a:extLst>
              <a:ext uri="{FF2B5EF4-FFF2-40B4-BE49-F238E27FC236}">
                <a16:creationId xmlns:a16="http://schemas.microsoft.com/office/drawing/2014/main" id="{01D2D23E-A7AA-23F3-A95C-FAA7CD989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25500dede0_0_24:notes">
            <a:extLst>
              <a:ext uri="{FF2B5EF4-FFF2-40B4-BE49-F238E27FC236}">
                <a16:creationId xmlns:a16="http://schemas.microsoft.com/office/drawing/2014/main" id="{99F902F1-558A-B52D-02D5-9B68F2D667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46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Proprietary content. ©Great Learning. All Rights Reserved. Unauthorized use or distribution prohibited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500dede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5500dede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F755FFC-41E3-33B6-7401-D22EB01C4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500dede0_0_9:notes">
            <a:extLst>
              <a:ext uri="{FF2B5EF4-FFF2-40B4-BE49-F238E27FC236}">
                <a16:creationId xmlns:a16="http://schemas.microsoft.com/office/drawing/2014/main" id="{C9C83727-4780-0154-B776-F0B2C6AB95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5500dede0_0_9:notes">
            <a:extLst>
              <a:ext uri="{FF2B5EF4-FFF2-40B4-BE49-F238E27FC236}">
                <a16:creationId xmlns:a16="http://schemas.microsoft.com/office/drawing/2014/main" id="{22DBB446-D313-7E1B-CBF6-C9ACD2A64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56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7BB3144-3639-EF94-D14B-9D97858F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500dede0_0_9:notes">
            <a:extLst>
              <a:ext uri="{FF2B5EF4-FFF2-40B4-BE49-F238E27FC236}">
                <a16:creationId xmlns:a16="http://schemas.microsoft.com/office/drawing/2014/main" id="{18251D87-56FC-6735-B7A7-6162F363E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5500dede0_0_9:notes">
            <a:extLst>
              <a:ext uri="{FF2B5EF4-FFF2-40B4-BE49-F238E27FC236}">
                <a16:creationId xmlns:a16="http://schemas.microsoft.com/office/drawing/2014/main" id="{F9170CAE-DEA0-2E7A-56D6-61DFB70F9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5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A4CABE8-D702-C688-3D81-CEAD6F39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500dede0_0_9:notes">
            <a:extLst>
              <a:ext uri="{FF2B5EF4-FFF2-40B4-BE49-F238E27FC236}">
                <a16:creationId xmlns:a16="http://schemas.microsoft.com/office/drawing/2014/main" id="{EFA78A98-8C62-0BCB-92C2-3DDE87A1F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5500dede0_0_9:notes">
            <a:extLst>
              <a:ext uri="{FF2B5EF4-FFF2-40B4-BE49-F238E27FC236}">
                <a16:creationId xmlns:a16="http://schemas.microsoft.com/office/drawing/2014/main" id="{868ED4D8-F748-ED8E-E3C5-A24DB5F83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93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9B6C604-53C5-BC1C-0160-15D65658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500dede0_0_9:notes">
            <a:extLst>
              <a:ext uri="{FF2B5EF4-FFF2-40B4-BE49-F238E27FC236}">
                <a16:creationId xmlns:a16="http://schemas.microsoft.com/office/drawing/2014/main" id="{61D0BD60-3DC3-2A4C-32E0-D4142C895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25500dede0_0_9:notes">
            <a:extLst>
              <a:ext uri="{FF2B5EF4-FFF2-40B4-BE49-F238E27FC236}">
                <a16:creationId xmlns:a16="http://schemas.microsoft.com/office/drawing/2014/main" id="{3D42FAE1-30B2-9D6C-2EAB-9370E3248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87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11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8" r="37295" b="19150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!</a:t>
            </a:r>
            <a:endParaRPr sz="3300" b="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74" y="683275"/>
            <a:ext cx="3757725" cy="8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1" y="-335"/>
            <a:ext cx="9144600" cy="5143800"/>
          </a:xfrm>
          <a:prstGeom prst="rect">
            <a:avLst/>
          </a:prstGeom>
          <a:solidFill>
            <a:srgbClr val="0E39A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2816" t="18358" r="37295" b="19150"/>
          <a:stretch/>
        </p:blipFill>
        <p:spPr>
          <a:xfrm>
            <a:off x="6052536" y="514443"/>
            <a:ext cx="2095112" cy="370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34565" y="1676232"/>
            <a:ext cx="4372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Happy Learning !</a:t>
            </a:r>
            <a:endParaRPr sz="3300" b="0" i="0" u="none" strike="noStrike" cap="none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875" y="769949"/>
            <a:ext cx="3071452" cy="12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2210208" y="744575"/>
            <a:ext cx="6622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4800"/>
              <a:buFont typeface="Nunito"/>
              <a:buNone/>
              <a:defRPr sz="4800">
                <a:solidFill>
                  <a:srgbClr val="0E39A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210202" y="2834125"/>
            <a:ext cx="662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Nunito SemiBold"/>
              <a:buNone/>
              <a:defRPr sz="26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80" name="Google Shape;80;p17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{60BA267F-57BB-4B82-9B38-EB87E1CD43B7}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730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66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39A9"/>
              </a:buClr>
              <a:buSzPts val="3600"/>
              <a:buNone/>
              <a:defRPr sz="3600">
                <a:solidFill>
                  <a:srgbClr val="0E39A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CUSTOM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aphicFrame>
        <p:nvGraphicFramePr>
          <p:cNvPr id="26" name="Google Shape;26;p5"/>
          <p:cNvGraphicFramePr/>
          <p:nvPr/>
        </p:nvGraphicFramePr>
        <p:xfrm>
          <a:off x="201942" y="833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{60BA267F-57BB-4B82-9B38-EB87E1CD43B7}</a:tableStyleId>
              </a:tblPr>
              <a:tblGrid>
                <a:gridCol w="8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Cluster Profile 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Business Insights for Marketing Team</a:t>
                      </a:r>
                      <a:endParaRPr sz="14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 value customers who have many credit cards and prefer to engage online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Engage Online – Set up priority calling in lines – Upsell and Cross sell premium products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baseline="30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..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unito"/>
                          <a:ea typeface="Nunito"/>
                          <a:cs typeface="Nunito"/>
                          <a:sym typeface="Nunito"/>
                        </a:rPr>
                        <a:t>…</a:t>
                      </a: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30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Char char="○"/>
              <a:defRPr/>
            </a:lvl8pPr>
            <a:lvl9pPr marL="4114800" lvl="8" indent="-266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12" name="Google Shape;12;p1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01972" y="2883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Nunito"/>
              <a:buNone/>
              <a:defRPr sz="22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Nunito SemiBold"/>
              <a:buNone/>
              <a:defRPr sz="2500" b="0" i="0" u="none" strike="noStrike" cap="none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311700" y="86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■"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"/>
              <a:buChar char="○"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unito"/>
              <a:buChar char="■"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Char char="●"/>
              <a:defRPr sz="8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"/>
              <a:buChar char="○"/>
              <a:defRPr sz="7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600"/>
              <a:buFont typeface="Nunito"/>
              <a:buChar char="■"/>
              <a:defRPr sz="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2234400" y="4917657"/>
            <a:ext cx="4675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Proprietary content. © Great Learning. All Rights Reserved. Unauthorized use or distribution prohibited.</a:t>
            </a:r>
            <a:endParaRPr sz="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832299" y="4946907"/>
            <a:ext cx="3654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69500" y="68264"/>
            <a:ext cx="1395476" cy="57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2"/>
          <p:cNvGrpSpPr/>
          <p:nvPr/>
        </p:nvGrpSpPr>
        <p:grpSpPr>
          <a:xfrm>
            <a:off x="6593" y="10"/>
            <a:ext cx="175500" cy="709221"/>
            <a:chOff x="6593" y="10"/>
            <a:chExt cx="175500" cy="709221"/>
          </a:xfrm>
        </p:grpSpPr>
        <p:sp>
          <p:nvSpPr>
            <p:cNvPr id="60" name="Google Shape;60;p12"/>
            <p:cNvSpPr/>
            <p:nvPr/>
          </p:nvSpPr>
          <p:spPr>
            <a:xfrm>
              <a:off x="6593" y="10"/>
              <a:ext cx="175500" cy="355500"/>
            </a:xfrm>
            <a:prstGeom prst="rect">
              <a:avLst/>
            </a:prstGeom>
            <a:solidFill>
              <a:srgbClr val="0E3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93" y="353731"/>
              <a:ext cx="175500" cy="355500"/>
            </a:xfrm>
            <a:prstGeom prst="rect">
              <a:avLst/>
            </a:prstGeom>
            <a:solidFill>
              <a:srgbClr val="1974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mc:AlternateContent xmlns:mc="http://schemas.openxmlformats.org/markup-compatibility/2006" xmlns:p14="http://schemas.microsoft.com/office/powerpoint/2010/main">
    <mc:Choice Requires="p14">
      <p:transition p14:dur="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ctrTitle"/>
          </p:nvPr>
        </p:nvSpPr>
        <p:spPr>
          <a:xfrm>
            <a:off x="1158150" y="1412050"/>
            <a:ext cx="6827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 dirty="0" err="1"/>
              <a:t>FoodHub</a:t>
            </a:r>
            <a:endParaRPr sz="3600"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ctrTitle"/>
          </p:nvPr>
        </p:nvSpPr>
        <p:spPr>
          <a:xfrm>
            <a:off x="1153000" y="2038575"/>
            <a:ext cx="6827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 b="0" dirty="0"/>
              <a:t>Python Foundations</a:t>
            </a:r>
            <a:endParaRPr sz="3000" b="0" dirty="0"/>
          </a:p>
        </p:txBody>
      </p:sp>
      <p:sp>
        <p:nvSpPr>
          <p:cNvPr id="107" name="Google Shape;107;p23"/>
          <p:cNvSpPr txBox="1">
            <a:spLocks noGrp="1"/>
          </p:cNvSpPr>
          <p:nvPr>
            <p:ph type="ctrTitle"/>
          </p:nvPr>
        </p:nvSpPr>
        <p:spPr>
          <a:xfrm>
            <a:off x="1153000" y="2429300"/>
            <a:ext cx="6827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600" b="0" dirty="0"/>
              <a:t>03/25/2025</a:t>
            </a:r>
            <a:endParaRPr sz="16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80456-23B8-03D3-0948-247EA47D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861979"/>
            <a:ext cx="7069667" cy="4077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26E091B0-5A23-ABD4-D5C9-1B05A8AFE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44A37D0C-15E4-844F-729E-0F524925C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F8EC9-2AF8-A3A2-FD6C-3462C55D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83866"/>
            <a:ext cx="7772400" cy="41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4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57CF5B0-E157-74F4-7BBC-60A63BBA5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E1BC0D22-4357-D9B4-36EB-F22EAD1580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0DA30-6877-7CE0-C071-1B7A5AC10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83866"/>
            <a:ext cx="7772400" cy="41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6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34C9C2DD-BA58-2EC8-DD9E-A27F4E6A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CBA290E3-5911-338E-0EAA-2108E725E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FF119-D659-EB7D-979F-FB682A5D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02722"/>
            <a:ext cx="7772400" cy="41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6B17C50-B8EC-0D3B-6A6B-F255A9BE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CCC7786F-9214-FE95-A1FB-FAF67E5D6B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E8963-6D97-1A53-9947-9FE80EFE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83866"/>
            <a:ext cx="7772400" cy="41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F48E8FF-8F4B-2B69-86DB-2BF8B9208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68A3AFD2-FF9F-2B2B-5028-1FF0EC768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32FB8-671E-8617-C7FB-8C261A64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" y="861979"/>
            <a:ext cx="6672383" cy="2053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E04DC-4F1B-ED8C-D79B-416786E0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0" y="2953821"/>
            <a:ext cx="6672383" cy="18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4D5F86F-8242-4BE0-6FAB-9BB11A38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A3855DBC-04B6-60FC-1E62-9682DE3A7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66D69-1BC1-A23C-17B4-F098BF7B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52681"/>
            <a:ext cx="7772400" cy="33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8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A32FF88-DA82-7610-5D2C-62741959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>
            <a:extLst>
              <a:ext uri="{FF2B5EF4-FFF2-40B4-BE49-F238E27FC236}">
                <a16:creationId xmlns:a16="http://schemas.microsoft.com/office/drawing/2014/main" id="{7AE063BC-AC01-EFA7-6F6C-47DC4DBB1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Univariate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5354A-905B-C486-4F90-362BF937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8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5F722-493F-8866-1BAE-1E288CC7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66660"/>
            <a:ext cx="7772400" cy="39996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00226FFB-4189-5EF7-A546-AC996939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28FB1E92-1E5F-A437-44CD-E743E0DF49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90DAB-4BFE-4357-7BEA-3C431D1E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58194"/>
            <a:ext cx="7772400" cy="39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2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Contents / Agenda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Executive Summary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Business Problem Overview and Solution Approach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Data Overview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EDA - Univariate Analysis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EDA - Multivariate Analysis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Appendix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0D2F0C5D-B6F8-0BA6-5222-AC8EA272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DE42BB12-139F-50E1-0030-7EFAA298F1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02AD7-2C1C-AF3B-FDAB-ACB3AB48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41261"/>
            <a:ext cx="7772400" cy="399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F49BE901-B210-9D9B-3CE3-FC0B24D3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72586903-5B53-77C4-5FE7-AB15743E2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7C49-1D5A-C063-67F0-0D96BC2C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66014"/>
            <a:ext cx="7772400" cy="36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0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1387D29F-2BBF-B2A7-1694-E804B958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5CCFEE04-C827-3484-0568-7CF78141E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C7F6F-B4D6-F6B0-81A1-CCB43181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63408"/>
            <a:ext cx="7772400" cy="38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6127D478-90B9-4533-D716-1C226C9F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5512A675-32B2-1A2C-1425-C39C42A9B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42A9B-886B-6218-584B-331446DC3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46475"/>
            <a:ext cx="7772400" cy="38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46AB368D-3D95-7A23-9570-652A3ED8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BC7B35E2-B658-6266-91E9-7CB526625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B01E1-0B51-A1DF-D431-4B0F1F66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63408"/>
            <a:ext cx="7772400" cy="38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50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6FA57269-5631-2CA3-1E36-139502CF3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32C9BD41-DA96-19AB-AD56-BC2D753A7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75BE67-896F-E7E6-D147-4A7120EA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788808"/>
            <a:ext cx="7772400" cy="38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0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67710B3E-288E-9643-75C5-69313C3A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3B0624DE-3DF6-3051-2954-F37F33580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37CA23-66BE-D7FF-D795-9F7A1111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58304"/>
            <a:ext cx="7772400" cy="34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1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7C2083B7-3240-E677-1E97-2BB8BCD2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EE7ACFF5-8D2F-8F80-C16E-4C990DB08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A4896-9A9C-0EA5-3FEF-089D6327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8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54354F70-0B80-212F-AAE2-ACB137CF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C2C39AA1-C43E-40BB-4D0E-5F05084F8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76CC4-BE62-5F4D-2B73-BF83C044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30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31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724F5070-4F40-26A2-3EEA-B5BAE315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E6D81563-4EA4-946F-2D7D-0B7E4D750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F1817-0531-80A1-06DC-97578193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9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Executive Summary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ts val="1425"/>
              </a:lnSpc>
              <a:buNone/>
            </a:pP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Conclusions:</a:t>
            </a:r>
          </a:p>
          <a:p>
            <a:pPr>
              <a:lnSpc>
                <a:spcPts val="1425"/>
              </a:lnSpc>
            </a:pP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American and Japanese cuisines have the bigger order volume, with American food being the top 1 </a:t>
            </a:r>
            <a:r>
              <a:rPr lang="en-US" sz="800" b="0" i="0" u="none" strike="noStrike" dirty="0" err="1">
                <a:solidFill>
                  <a:schemeClr val="tx1"/>
                </a:solidFill>
                <a:effectLst/>
                <a:latin typeface="+mj-lt"/>
              </a:rPr>
              <a:t>cusine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. Hence, you see the local market preferences.</a:t>
            </a:r>
          </a:p>
          <a:p>
            <a:pPr>
              <a:lnSpc>
                <a:spcPts val="1425"/>
              </a:lnSpc>
            </a:pP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Customers care about delivery seeing a direct </a:t>
            </a:r>
            <a:r>
              <a:rPr lang="en-US" sz="800" b="0" i="0" u="none" strike="noStrike" dirty="0" err="1">
                <a:solidFill>
                  <a:schemeClr val="tx1"/>
                </a:solidFill>
                <a:effectLst/>
                <a:latin typeface="+mj-lt"/>
              </a:rPr>
              <a:t>corrolation</a:t>
            </a: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 with delivery time and rating. The longer it takes, the rating gets worse.</a:t>
            </a:r>
          </a:p>
          <a:p>
            <a:pPr>
              <a:lnSpc>
                <a:spcPts val="1425"/>
              </a:lnSpc>
            </a:pP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Weekend deliveries run about 3-4 minutes slower than weekday ones. </a:t>
            </a:r>
            <a:endParaRPr lang="en-US" sz="8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800" b="0" i="0" u="none" strike="noStrike" dirty="0">
                <a:solidFill>
                  <a:schemeClr val="tx1"/>
                </a:solidFill>
                <a:effectLst/>
                <a:latin typeface="+mj-lt"/>
              </a:rPr>
              <a:t>Expensive orders don't necessarily get better ratings. Looks like people just want good food delivered quickly, regardless of how much they spent.</a:t>
            </a:r>
          </a:p>
          <a:p>
            <a:pPr algn="l">
              <a:lnSpc>
                <a:spcPts val="1425"/>
              </a:lnSpc>
              <a:buNone/>
            </a:pP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Recommendations:</a:t>
            </a:r>
          </a:p>
          <a:p>
            <a:pPr>
              <a:lnSpc>
                <a:spcPts val="1425"/>
              </a:lnSpc>
            </a:pP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Change delivery fees based on distance and time of day. This will be similar to what UBER does for their rides. However, we are doing this with food delivery.</a:t>
            </a:r>
          </a:p>
          <a:p>
            <a:pPr>
              <a:lnSpc>
                <a:spcPts val="1425"/>
              </a:lnSpc>
            </a:pP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Incentivize given a rating. more than 700 records did not have a rating which could help stabilize some of the lower performance rating. As you could see customers with the highest orders gave over 4 rating except 1.</a:t>
            </a:r>
          </a:p>
          <a:p>
            <a:pPr>
              <a:lnSpc>
                <a:spcPts val="1425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</a:rPr>
              <a:t>C</a:t>
            </a: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reate a simple points system for our regulars. </a:t>
            </a:r>
          </a:p>
          <a:p>
            <a:pPr>
              <a:lnSpc>
                <a:spcPts val="1425"/>
              </a:lnSpc>
            </a:pPr>
            <a:r>
              <a:rPr lang="en-US" sz="900" b="0" i="0" u="none" strike="noStrike" dirty="0">
                <a:solidFill>
                  <a:schemeClr val="tx1"/>
                </a:solidFill>
                <a:effectLst/>
                <a:latin typeface="+mn-lt"/>
              </a:rPr>
              <a:t>I checked the data and just keeping our top 5% of customers happy would make a huge difference to the bottom line.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800" b="1" i="1" dirty="0">
                <a:solidFill>
                  <a:schemeClr val="tx1"/>
                </a:solidFill>
                <a:latin typeface="+mj-lt"/>
              </a:rPr>
              <a:t>Note</a:t>
            </a:r>
            <a:r>
              <a:rPr lang="en" sz="800" i="1" dirty="0">
                <a:solidFill>
                  <a:schemeClr val="tx1"/>
                </a:solidFill>
                <a:latin typeface="+mj-lt"/>
              </a:rPr>
              <a:t>: You can use more than one slide if needed </a:t>
            </a:r>
            <a:endParaRPr sz="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7BC27671-F941-C485-EF37-133ECA04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>
            <a:extLst>
              <a:ext uri="{FF2B5EF4-FFF2-40B4-BE49-F238E27FC236}">
                <a16:creationId xmlns:a16="http://schemas.microsoft.com/office/drawing/2014/main" id="{080FE902-7626-8F8F-9189-3C5A1891E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Multivariate Analysis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D351E-2DBF-80D5-ADCA-434EAAFA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3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8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70129" y="6703219"/>
            <a:ext cx="15008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dirty="0">
                <a:solidFill>
                  <a:srgbClr val="000000"/>
                </a:solidFill>
              </a:rPr>
              <a:t>Business Problem Overview and Solution Approach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endParaRPr lang="en-US" sz="900" b="1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algn="l">
              <a:buNone/>
            </a:pP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+mn-lt"/>
              </a:rPr>
              <a:t>Business Problem</a:t>
            </a:r>
          </a:p>
          <a:p>
            <a:pPr algn="l">
              <a:buNone/>
            </a:pP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FoodHub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 needs data-driven insights to optimize their food delivery operations in New York's competitive market, enhance customer satisfaction, and increase revenue.</a:t>
            </a:r>
          </a:p>
          <a:p>
            <a:pPr algn="l">
              <a:buNone/>
            </a:pPr>
            <a:endParaRPr lang="en-US" sz="900" b="1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algn="l">
              <a:buNone/>
            </a:pP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+mn-lt"/>
              </a:rPr>
              <a:t>Recommendations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Implement tiered delivery fees based on distance and time of day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Create loyalty program for frequent customers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Establish stricter service agreements with slow-preparing restaurants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Feature high-performing restaurants (4+ rating) prominently in the app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Add real-time order tracking to improve customer experience</a:t>
            </a: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Target expansion of American and Japanese cuisine options</a:t>
            </a:r>
          </a:p>
          <a:p>
            <a:pPr algn="l">
              <a:buNone/>
            </a:pPr>
            <a:endParaRPr lang="en-US" sz="900" b="1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algn="l">
              <a:buNone/>
            </a:pP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+mn-lt"/>
              </a:rPr>
              <a:t>Expected Impact</a:t>
            </a:r>
          </a:p>
          <a:p>
            <a:pPr algn="l"/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+mn-lt"/>
              </a:rPr>
              <a:t>Implementation of these recommendations will lead to improved delivery times, higher customer satisfaction, increased order frequency, and ultimately greater market share in the competitive food delivery sector.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79AF5-39B6-AF22-8AD6-5A07E35C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5"/>
            <a:ext cx="7772400" cy="28918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E4EC677-5671-19A2-F721-D9966CEC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>
            <a:extLst>
              <a:ext uri="{FF2B5EF4-FFF2-40B4-BE49-F238E27FC236}">
                <a16:creationId xmlns:a16="http://schemas.microsoft.com/office/drawing/2014/main" id="{0FA09EA5-C1BB-B82B-A11C-A8CF0C6EFD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7">
            <a:extLst>
              <a:ext uri="{FF2B5EF4-FFF2-40B4-BE49-F238E27FC236}">
                <a16:creationId xmlns:a16="http://schemas.microsoft.com/office/drawing/2014/main" id="{B2278467-1D6C-3ABC-F152-396F912D7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2550" y="861975"/>
            <a:ext cx="86298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670C02-3051-B117-E5E7-762A1BD7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5"/>
            <a:ext cx="7772400" cy="28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1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C5C6348-3BD2-291D-A3AD-A248D942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>
            <a:extLst>
              <a:ext uri="{FF2B5EF4-FFF2-40B4-BE49-F238E27FC236}">
                <a16:creationId xmlns:a16="http://schemas.microsoft.com/office/drawing/2014/main" id="{53261C51-C473-0C4F-8848-B1F555E9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Overview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68133-1EFC-E46D-31E4-7F2FCEBF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8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2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9D0CE79-3CBC-B7C5-1213-4506CF10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>
            <a:extLst>
              <a:ext uri="{FF2B5EF4-FFF2-40B4-BE49-F238E27FC236}">
                <a16:creationId xmlns:a16="http://schemas.microsoft.com/office/drawing/2014/main" id="{FC300556-7B00-9B68-0DD7-C8BAFF754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Overview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B1E13-8462-666C-3B23-976B025A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37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885232E-A6ED-DE6C-4D13-47ACE1DE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>
            <a:extLst>
              <a:ext uri="{FF2B5EF4-FFF2-40B4-BE49-F238E27FC236}">
                <a16:creationId xmlns:a16="http://schemas.microsoft.com/office/drawing/2014/main" id="{6AF38B4E-B9EF-2CF5-52D5-62E8DE49E3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550" y="28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rgbClr val="000000"/>
                </a:solidFill>
              </a:rPr>
              <a:t>Data Overview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DC5FC-DC9C-4184-165C-BC4C4F76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" y="861979"/>
            <a:ext cx="7772400" cy="28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96160"/>
      </p:ext>
    </p:extLst>
  </p:cSld>
  <p:clrMapOvr>
    <a:masterClrMapping/>
  </p:clrMapOvr>
</p:sld>
</file>

<file path=ppt/theme/theme1.xml><?xml version="1.0" encoding="utf-8"?>
<a:theme xmlns:a="http://schemas.openxmlformats.org/drawingml/2006/main" name="Just Logo">
  <a:themeElements>
    <a:clrScheme name="Simple Light">
      <a:dk1>
        <a:srgbClr val="222222"/>
      </a:dk1>
      <a:lt1>
        <a:srgbClr val="FFFFFF"/>
      </a:lt1>
      <a:dk2>
        <a:srgbClr val="222222"/>
      </a:dk2>
      <a:lt2>
        <a:srgbClr val="0E39A9"/>
      </a:lt2>
      <a:accent1>
        <a:srgbClr val="FFAB40"/>
      </a:accent1>
      <a:accent2>
        <a:srgbClr val="6F4294"/>
      </a:accent2>
      <a:accent3>
        <a:srgbClr val="FFA000"/>
      </a:accent3>
      <a:accent4>
        <a:srgbClr val="FFAB40"/>
      </a:accent4>
      <a:accent5>
        <a:srgbClr val="FFDF00"/>
      </a:accent5>
      <a:accent6>
        <a:srgbClr val="1974D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st Lo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On-screen Show (16:9)</PresentationFormat>
  <Paragraphs>68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Nunito SemiBold</vt:lpstr>
      <vt:lpstr>Nunito ExtraBold</vt:lpstr>
      <vt:lpstr>Arial</vt:lpstr>
      <vt:lpstr>Nunito</vt:lpstr>
      <vt:lpstr>Calibri</vt:lpstr>
      <vt:lpstr>Just Logo</vt:lpstr>
      <vt:lpstr>Just Logo</vt:lpstr>
      <vt:lpstr>FoodHub</vt:lpstr>
      <vt:lpstr>Contents / Agenda</vt:lpstr>
      <vt:lpstr>Executive Summary </vt:lpstr>
      <vt:lpstr>Business Problem Overview and Solution Approach</vt:lpstr>
      <vt:lpstr>Data Overview</vt:lpstr>
      <vt:lpstr>Data Overview</vt:lpstr>
      <vt:lpstr>Data Overview</vt:lpstr>
      <vt:lpstr>Data Overview</vt:lpstr>
      <vt:lpstr>Data Overview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Multivariate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Guillermo Rodriguez</cp:lastModifiedBy>
  <cp:revision>1</cp:revision>
  <dcterms:modified xsi:type="dcterms:W3CDTF">2025-03-29T13:29:29Z</dcterms:modified>
</cp:coreProperties>
</file>